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80" r:id="rId1"/>
  </p:sldMasterIdLst>
  <p:sldIdLst>
    <p:sldId id="263" r:id="rId2"/>
    <p:sldId id="264" r:id="rId3"/>
    <p:sldId id="265" r:id="rId4"/>
    <p:sldId id="266" r:id="rId5"/>
    <p:sldId id="267" r:id="rId6"/>
    <p:sldId id="259" r:id="rId7"/>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p:scale>
          <a:sx n="76" d="100"/>
          <a:sy n="76" d="100"/>
        </p:scale>
        <p:origin x="-1206" y="-29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66442" y="1447801"/>
            <a:ext cx="662096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866442" y="4777380"/>
            <a:ext cx="662096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59330B76-A0CA-4491-9728-FB17BD944FCC}" type="datetimeFigureOut">
              <a:rPr lang="fa-IR" smtClean="0"/>
              <a:pPr/>
              <a:t>1437/07/30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3D4C4D6-873A-458D-BCA7-A758BED70231}" type="slidenum">
              <a:rPr lang="fa-IR" smtClean="0"/>
              <a:pPr/>
              <a:t>‹#›</a:t>
            </a:fld>
            <a:endParaRPr lang="fa-IR"/>
          </a:p>
        </p:txBody>
      </p:sp>
    </p:spTree>
    <p:extLst>
      <p:ext uri="{BB962C8B-B14F-4D97-AF65-F5344CB8AC3E}">
        <p14:creationId xmlns:p14="http://schemas.microsoft.com/office/powerpoint/2010/main" val="33504641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3" y="4800587"/>
            <a:ext cx="66209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66442" y="685800"/>
            <a:ext cx="662096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3" y="5367325"/>
            <a:ext cx="662096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9330B76-A0CA-4491-9728-FB17BD944FCC}" type="datetimeFigureOut">
              <a:rPr lang="fa-IR" smtClean="0"/>
              <a:pPr/>
              <a:t>1437/07/30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E3D4C4D6-873A-458D-BCA7-A758BED70231}" type="slidenum">
              <a:rPr lang="fa-IR" smtClean="0"/>
              <a:pPr/>
              <a:t>‹#›</a:t>
            </a:fld>
            <a:endParaRPr lang="fa-IR"/>
          </a:p>
        </p:txBody>
      </p:sp>
    </p:spTree>
    <p:extLst>
      <p:ext uri="{BB962C8B-B14F-4D97-AF65-F5344CB8AC3E}">
        <p14:creationId xmlns:p14="http://schemas.microsoft.com/office/powerpoint/2010/main" val="33932551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2" y="1447800"/>
            <a:ext cx="6620968"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866442" y="3657600"/>
            <a:ext cx="6620968"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9330B76-A0CA-4491-9728-FB17BD944FCC}" type="datetimeFigureOut">
              <a:rPr lang="fa-IR" smtClean="0"/>
              <a:pPr/>
              <a:t>1437/07/30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3D4C4D6-873A-458D-BCA7-A758BED70231}" type="slidenum">
              <a:rPr lang="fa-IR" smtClean="0"/>
              <a:pPr/>
              <a:t>‹#›</a:t>
            </a:fld>
            <a:endParaRPr lang="fa-IR"/>
          </a:p>
        </p:txBody>
      </p:sp>
    </p:spTree>
    <p:extLst>
      <p:ext uri="{BB962C8B-B14F-4D97-AF65-F5344CB8AC3E}">
        <p14:creationId xmlns:p14="http://schemas.microsoft.com/office/powerpoint/2010/main" val="1622811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81409" y="1447800"/>
            <a:ext cx="6001049"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448177" y="3771174"/>
            <a:ext cx="546115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Click to edit Master text styles</a:t>
            </a:r>
          </a:p>
        </p:txBody>
      </p:sp>
      <p:sp>
        <p:nvSpPr>
          <p:cNvPr id="10" name="Text Placeholder 3"/>
          <p:cNvSpPr>
            <a:spLocks noGrp="1"/>
          </p:cNvSpPr>
          <p:nvPr>
            <p:ph type="body" sz="half" idx="2"/>
          </p:nvPr>
        </p:nvSpPr>
        <p:spPr>
          <a:xfrm>
            <a:off x="866442" y="4350657"/>
            <a:ext cx="6620968"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9330B76-A0CA-4491-9728-FB17BD944FCC}" type="datetimeFigureOut">
              <a:rPr lang="fa-IR" smtClean="0"/>
              <a:pPr/>
              <a:t>1437/07/30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3D4C4D6-873A-458D-BCA7-A758BED70231}" type="slidenum">
              <a:rPr lang="fa-IR" smtClean="0"/>
              <a:pPr/>
              <a:t>‹#›</a:t>
            </a:fld>
            <a:endParaRPr lang="fa-IR"/>
          </a:p>
        </p:txBody>
      </p:sp>
      <p:sp>
        <p:nvSpPr>
          <p:cNvPr id="12" name="TextBox 11"/>
          <p:cNvSpPr txBox="1"/>
          <p:nvPr/>
        </p:nvSpPr>
        <p:spPr>
          <a:xfrm>
            <a:off x="673897" y="971253"/>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
        <p:nvSpPr>
          <p:cNvPr id="15" name="TextBox 14"/>
          <p:cNvSpPr txBox="1"/>
          <p:nvPr/>
        </p:nvSpPr>
        <p:spPr>
          <a:xfrm>
            <a:off x="6999690" y="2613787"/>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Tree>
    <p:extLst>
      <p:ext uri="{BB962C8B-B14F-4D97-AF65-F5344CB8AC3E}">
        <p14:creationId xmlns:p14="http://schemas.microsoft.com/office/powerpoint/2010/main" val="22788033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66441" y="3124201"/>
            <a:ext cx="6620969"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9330B76-A0CA-4491-9728-FB17BD944FCC}" type="datetimeFigureOut">
              <a:rPr lang="fa-IR" smtClean="0"/>
              <a:pPr/>
              <a:t>1437/07/30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3D4C4D6-873A-458D-BCA7-A758BED70231}" type="slidenum">
              <a:rPr lang="fa-IR" smtClean="0"/>
              <a:pPr/>
              <a:t>‹#›</a:t>
            </a:fld>
            <a:endParaRPr lang="fa-IR"/>
          </a:p>
        </p:txBody>
      </p:sp>
    </p:spTree>
    <p:extLst>
      <p:ext uri="{BB962C8B-B14F-4D97-AF65-F5344CB8AC3E}">
        <p14:creationId xmlns:p14="http://schemas.microsoft.com/office/powerpoint/2010/main" val="41225171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74834" y="1981200"/>
            <a:ext cx="22107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489475" y="2667000"/>
            <a:ext cx="219608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3504" y="1981200"/>
            <a:ext cx="2202754"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2905586" y="2667000"/>
            <a:ext cx="2210671"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1981200"/>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5344917" y="2667000"/>
            <a:ext cx="2199658"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59330B76-A0CA-4491-9728-FB17BD944FCC}" type="datetimeFigureOut">
              <a:rPr lang="fa-IR" smtClean="0"/>
              <a:pPr/>
              <a:t>1437/07/30</a:t>
            </a:fld>
            <a:endParaRPr lang="fa-IR"/>
          </a:p>
        </p:txBody>
      </p:sp>
      <p:sp>
        <p:nvSpPr>
          <p:cNvPr id="4"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3D4C4D6-873A-458D-BCA7-A758BED70231}" type="slidenum">
              <a:rPr lang="fa-IR" smtClean="0"/>
              <a:pPr/>
              <a:t>‹#›</a:t>
            </a:fld>
            <a:endParaRPr lang="fa-IR"/>
          </a:p>
        </p:txBody>
      </p:sp>
    </p:spTree>
    <p:extLst>
      <p:ext uri="{BB962C8B-B14F-4D97-AF65-F5344CB8AC3E}">
        <p14:creationId xmlns:p14="http://schemas.microsoft.com/office/powerpoint/2010/main" val="10971399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89475" y="4250949"/>
            <a:ext cx="22056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489475" y="2209800"/>
            <a:ext cx="2205612"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489475" y="4827212"/>
            <a:ext cx="2205612"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7792" y="4250949"/>
            <a:ext cx="21984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2917791" y="2209800"/>
            <a:ext cx="2198466"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2916776" y="4827211"/>
            <a:ext cx="2201378"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4250949"/>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5344916" y="2209800"/>
            <a:ext cx="219965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5344824" y="4827209"/>
            <a:ext cx="2202571"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9" name="Straight Connector 18"/>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59330B76-A0CA-4491-9728-FB17BD944FCC}" type="datetimeFigureOut">
              <a:rPr lang="fa-IR" smtClean="0"/>
              <a:pPr/>
              <a:t>1437/07/30</a:t>
            </a:fld>
            <a:endParaRPr lang="fa-IR"/>
          </a:p>
        </p:txBody>
      </p:sp>
      <p:sp>
        <p:nvSpPr>
          <p:cNvPr id="4"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3D4C4D6-873A-458D-BCA7-A758BED70231}" type="slidenum">
              <a:rPr lang="fa-IR" smtClean="0"/>
              <a:pPr/>
              <a:t>‹#›</a:t>
            </a:fld>
            <a:endParaRPr lang="fa-IR"/>
          </a:p>
        </p:txBody>
      </p:sp>
    </p:spTree>
    <p:extLst>
      <p:ext uri="{BB962C8B-B14F-4D97-AF65-F5344CB8AC3E}">
        <p14:creationId xmlns:p14="http://schemas.microsoft.com/office/powerpoint/2010/main" val="30839560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9330B76-A0CA-4491-9728-FB17BD944FCC}" type="datetimeFigureOut">
              <a:rPr lang="fa-IR" smtClean="0"/>
              <a:pPr/>
              <a:t>1437/07/30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3D4C4D6-873A-458D-BCA7-A758BED70231}" type="slidenum">
              <a:rPr lang="fa-IR" smtClean="0"/>
              <a:pPr/>
              <a:t>‹#›</a:t>
            </a:fld>
            <a:endParaRPr lang="fa-IR"/>
          </a:p>
        </p:txBody>
      </p:sp>
    </p:spTree>
    <p:extLst>
      <p:ext uri="{BB962C8B-B14F-4D97-AF65-F5344CB8AC3E}">
        <p14:creationId xmlns:p14="http://schemas.microsoft.com/office/powerpoint/2010/main" val="10298302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782" y="430214"/>
            <a:ext cx="1314793"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89475" y="773205"/>
            <a:ext cx="5568812" cy="548313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9330B76-A0CA-4491-9728-FB17BD944FCC}" type="datetimeFigureOut">
              <a:rPr lang="fa-IR" smtClean="0"/>
              <a:pPr/>
              <a:t>1437/07/30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3D4C4D6-873A-458D-BCA7-A758BED70231}" type="slidenum">
              <a:rPr lang="fa-IR" smtClean="0"/>
              <a:pPr/>
              <a:t>‹#›</a:t>
            </a:fld>
            <a:endParaRPr lang="fa-IR"/>
          </a:p>
        </p:txBody>
      </p:sp>
    </p:spTree>
    <p:extLst>
      <p:ext uri="{BB962C8B-B14F-4D97-AF65-F5344CB8AC3E}">
        <p14:creationId xmlns:p14="http://schemas.microsoft.com/office/powerpoint/2010/main" val="23872393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59330B76-A0CA-4491-9728-FB17BD944FCC}" type="datetimeFigureOut">
              <a:rPr lang="fa-IR" smtClean="0"/>
              <a:pPr/>
              <a:t>1437/07/30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3D4C4D6-873A-458D-BCA7-A758BED70231}" type="slidenum">
              <a:rPr lang="fa-IR" smtClean="0"/>
              <a:pPr/>
              <a:t>‹#›</a:t>
            </a:fld>
            <a:endParaRPr lang="fa-IR"/>
          </a:p>
        </p:txBody>
      </p:sp>
    </p:spTree>
    <p:extLst>
      <p:ext uri="{BB962C8B-B14F-4D97-AF65-F5344CB8AC3E}">
        <p14:creationId xmlns:p14="http://schemas.microsoft.com/office/powerpoint/2010/main" val="24969112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66443" y="2861734"/>
            <a:ext cx="662096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9330B76-A0CA-4491-9728-FB17BD944FCC}" type="datetimeFigureOut">
              <a:rPr lang="fa-IR" smtClean="0"/>
              <a:pPr/>
              <a:t>1437/07/30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3D4C4D6-873A-458D-BCA7-A758BED70231}" type="slidenum">
              <a:rPr lang="fa-IR" smtClean="0"/>
              <a:pPr/>
              <a:t>‹#›</a:t>
            </a:fld>
            <a:endParaRPr lang="fa-IR"/>
          </a:p>
        </p:txBody>
      </p:sp>
    </p:spTree>
    <p:extLst>
      <p:ext uri="{BB962C8B-B14F-4D97-AF65-F5344CB8AC3E}">
        <p14:creationId xmlns:p14="http://schemas.microsoft.com/office/powerpoint/2010/main" val="37421129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27700" y="2060576"/>
            <a:ext cx="3298113"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241975" y="2056093"/>
            <a:ext cx="3298115"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9330B76-A0CA-4491-9728-FB17BD944FCC}" type="datetimeFigureOut">
              <a:rPr lang="fa-IR" smtClean="0"/>
              <a:pPr/>
              <a:t>1437/07/30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E3D4C4D6-873A-458D-BCA7-A758BED70231}" type="slidenum">
              <a:rPr lang="fa-IR" smtClean="0"/>
              <a:pPr/>
              <a:t>‹#›</a:t>
            </a:fld>
            <a:endParaRPr lang="fa-IR"/>
          </a:p>
        </p:txBody>
      </p:sp>
    </p:spTree>
    <p:extLst>
      <p:ext uri="{BB962C8B-B14F-4D97-AF65-F5344CB8AC3E}">
        <p14:creationId xmlns:p14="http://schemas.microsoft.com/office/powerpoint/2010/main" val="9578984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827700" y="1905000"/>
            <a:ext cx="32981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27700"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241976" y="1905000"/>
            <a:ext cx="3298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241976"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9330B76-A0CA-4491-9728-FB17BD944FCC}" type="datetimeFigureOut">
              <a:rPr lang="fa-IR" smtClean="0"/>
              <a:pPr/>
              <a:t>1437/07/30</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E3D4C4D6-873A-458D-BCA7-A758BED70231}" type="slidenum">
              <a:rPr lang="fa-IR" smtClean="0"/>
              <a:pPr/>
              <a:t>‹#›</a:t>
            </a:fld>
            <a:endParaRPr lang="fa-IR"/>
          </a:p>
        </p:txBody>
      </p:sp>
    </p:spTree>
    <p:extLst>
      <p:ext uri="{BB962C8B-B14F-4D97-AF65-F5344CB8AC3E}">
        <p14:creationId xmlns:p14="http://schemas.microsoft.com/office/powerpoint/2010/main" val="7801216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59330B76-A0CA-4491-9728-FB17BD944FCC}" type="datetimeFigureOut">
              <a:rPr lang="fa-IR" smtClean="0"/>
              <a:pPr/>
              <a:t>1437/07/30</a:t>
            </a:fld>
            <a:endParaRPr lang="fa-IR"/>
          </a:p>
        </p:txBody>
      </p:sp>
      <p:sp>
        <p:nvSpPr>
          <p:cNvPr id="5" name="Footer Placeholder 3"/>
          <p:cNvSpPr>
            <a:spLocks noGrp="1"/>
          </p:cNvSpPr>
          <p:nvPr>
            <p:ph type="ftr" sz="quarter" idx="11"/>
          </p:nvPr>
        </p:nvSpPr>
        <p:spPr/>
        <p:txBody>
          <a:bodyPr/>
          <a:lstStyle/>
          <a:p>
            <a:endParaRPr lang="fa-IR"/>
          </a:p>
        </p:txBody>
      </p:sp>
      <p:sp>
        <p:nvSpPr>
          <p:cNvPr id="6" name="Slide Number Placeholder 4"/>
          <p:cNvSpPr>
            <a:spLocks noGrp="1"/>
          </p:cNvSpPr>
          <p:nvPr>
            <p:ph type="sldNum" sz="quarter" idx="12"/>
          </p:nvPr>
        </p:nvSpPr>
        <p:spPr/>
        <p:txBody>
          <a:bodyPr/>
          <a:lstStyle/>
          <a:p>
            <a:fld id="{E3D4C4D6-873A-458D-BCA7-A758BED70231}" type="slidenum">
              <a:rPr lang="fa-IR" smtClean="0"/>
              <a:pPr/>
              <a:t>‹#›</a:t>
            </a:fld>
            <a:endParaRPr lang="fa-IR"/>
          </a:p>
        </p:txBody>
      </p:sp>
    </p:spTree>
    <p:extLst>
      <p:ext uri="{BB962C8B-B14F-4D97-AF65-F5344CB8AC3E}">
        <p14:creationId xmlns:p14="http://schemas.microsoft.com/office/powerpoint/2010/main" val="31946281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59330B76-A0CA-4491-9728-FB17BD944FCC}" type="datetimeFigureOut">
              <a:rPr lang="fa-IR" smtClean="0"/>
              <a:pPr/>
              <a:t>1437/07/30</a:t>
            </a:fld>
            <a:endParaRPr lang="fa-IR"/>
          </a:p>
        </p:txBody>
      </p:sp>
      <p:sp>
        <p:nvSpPr>
          <p:cNvPr id="5" name="Footer Placeholder 2"/>
          <p:cNvSpPr>
            <a:spLocks noGrp="1"/>
          </p:cNvSpPr>
          <p:nvPr>
            <p:ph type="ftr" sz="quarter" idx="11"/>
          </p:nvPr>
        </p:nvSpPr>
        <p:spPr/>
        <p:txBody>
          <a:bodyPr/>
          <a:lstStyle/>
          <a:p>
            <a:endParaRPr lang="fa-IR"/>
          </a:p>
        </p:txBody>
      </p:sp>
      <p:sp>
        <p:nvSpPr>
          <p:cNvPr id="6" name="Slide Number Placeholder 3"/>
          <p:cNvSpPr>
            <a:spLocks noGrp="1"/>
          </p:cNvSpPr>
          <p:nvPr>
            <p:ph type="sldNum" sz="quarter" idx="12"/>
          </p:nvPr>
        </p:nvSpPr>
        <p:spPr/>
        <p:txBody>
          <a:bodyPr/>
          <a:lstStyle/>
          <a:p>
            <a:fld id="{E3D4C4D6-873A-458D-BCA7-A758BED70231}" type="slidenum">
              <a:rPr lang="fa-IR" smtClean="0"/>
              <a:pPr/>
              <a:t>‹#›</a:t>
            </a:fld>
            <a:endParaRPr lang="fa-IR"/>
          </a:p>
        </p:txBody>
      </p:sp>
    </p:spTree>
    <p:extLst>
      <p:ext uri="{BB962C8B-B14F-4D97-AF65-F5344CB8AC3E}">
        <p14:creationId xmlns:p14="http://schemas.microsoft.com/office/powerpoint/2010/main" val="35615546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1" y="1447800"/>
            <a:ext cx="2551462"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3589397" y="1447800"/>
            <a:ext cx="3898013"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66441" y="3129281"/>
            <a:ext cx="25514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59330B76-A0CA-4491-9728-FB17BD944FCC}" type="datetimeFigureOut">
              <a:rPr lang="fa-IR" smtClean="0"/>
              <a:pPr/>
              <a:t>1437/07/30</a:t>
            </a:fld>
            <a:endParaRPr lang="fa-IR"/>
          </a:p>
        </p:txBody>
      </p:sp>
      <p:sp>
        <p:nvSpPr>
          <p:cNvPr id="5" name="Footer Placeholder 5"/>
          <p:cNvSpPr>
            <a:spLocks noGrp="1"/>
          </p:cNvSpPr>
          <p:nvPr>
            <p:ph type="ftr" sz="quarter" idx="11"/>
          </p:nvPr>
        </p:nvSpPr>
        <p:spPr/>
        <p:txBody>
          <a:bodyPr/>
          <a:lstStyle/>
          <a:p>
            <a:endParaRPr lang="fa-IR"/>
          </a:p>
        </p:txBody>
      </p:sp>
      <p:sp>
        <p:nvSpPr>
          <p:cNvPr id="6" name="Slide Number Placeholder 6"/>
          <p:cNvSpPr>
            <a:spLocks noGrp="1"/>
          </p:cNvSpPr>
          <p:nvPr>
            <p:ph type="sldNum" sz="quarter" idx="12"/>
          </p:nvPr>
        </p:nvSpPr>
        <p:spPr/>
        <p:txBody>
          <a:bodyPr/>
          <a:lstStyle/>
          <a:p>
            <a:fld id="{E3D4C4D6-873A-458D-BCA7-A758BED70231}" type="slidenum">
              <a:rPr lang="fa-IR" smtClean="0"/>
              <a:pPr/>
              <a:t>‹#›</a:t>
            </a:fld>
            <a:endParaRPr lang="fa-IR"/>
          </a:p>
        </p:txBody>
      </p:sp>
    </p:spTree>
    <p:extLst>
      <p:ext uri="{BB962C8B-B14F-4D97-AF65-F5344CB8AC3E}">
        <p14:creationId xmlns:p14="http://schemas.microsoft.com/office/powerpoint/2010/main" val="38765166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5656" y="1854192"/>
            <a:ext cx="3820674"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213517" y="1143000"/>
            <a:ext cx="2400925"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1" y="3657600"/>
            <a:ext cx="3814728"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9330B76-A0CA-4491-9728-FB17BD944FCC}" type="datetimeFigureOut">
              <a:rPr lang="fa-IR" smtClean="0"/>
              <a:pPr/>
              <a:t>1437/07/30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E3D4C4D6-873A-458D-BCA7-A758BED70231}" type="slidenum">
              <a:rPr lang="fa-IR" smtClean="0"/>
              <a:pPr/>
              <a:t>‹#›</a:t>
            </a:fld>
            <a:endParaRPr lang="fa-IR"/>
          </a:p>
        </p:txBody>
      </p:sp>
    </p:spTree>
    <p:extLst>
      <p:ext uri="{BB962C8B-B14F-4D97-AF65-F5344CB8AC3E}">
        <p14:creationId xmlns:p14="http://schemas.microsoft.com/office/powerpoint/2010/main" val="34595667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Oval 21"/>
          <p:cNvSpPr/>
          <p:nvPr/>
        </p:nvSpPr>
        <p:spPr>
          <a:xfrm>
            <a:off x="629943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5689832" y="-457200"/>
            <a:ext cx="1600200" cy="1600200"/>
          </a:xfrm>
          <a:prstGeom prst="ellipse">
            <a:avLst/>
          </a:prstGeom>
          <a:gradFill flip="none" rotWithShape="1">
            <a:gsLst>
              <a:gs pos="0">
                <a:schemeClr val="bg2">
                  <a:lumMod val="60000"/>
                  <a:lumOff val="40000"/>
                  <a:alpha val="14000"/>
                </a:schemeClr>
              </a:gs>
              <a:gs pos="73000">
                <a:schemeClr val="bg2">
                  <a:lumMod val="60000"/>
                  <a:lumOff val="40000"/>
                  <a:alpha val="0"/>
                </a:schemeClr>
              </a:gs>
              <a:gs pos="36000">
                <a:schemeClr val="bg2">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6299432" y="6096000"/>
            <a:ext cx="990600" cy="990600"/>
          </a:xfrm>
          <a:prstGeom prst="ellipse">
            <a:avLst/>
          </a:prstGeom>
          <a:gradFill flip="none" rotWithShape="1">
            <a:gsLst>
              <a:gs pos="0">
                <a:schemeClr val="bg2">
                  <a:lumMod val="60000"/>
                  <a:lumOff val="40000"/>
                  <a:alpha val="9000"/>
                </a:schemeClr>
              </a:gs>
              <a:gs pos="66000">
                <a:schemeClr val="bg2">
                  <a:lumMod val="60000"/>
                  <a:lumOff val="40000"/>
                  <a:alpha val="0"/>
                </a:schemeClr>
              </a:gs>
              <a:gs pos="36000">
                <a:schemeClr val="bg2">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3988" y="2667000"/>
            <a:ext cx="4191000" cy="4191000"/>
          </a:xfrm>
          <a:prstGeom prst="ellipse">
            <a:avLst/>
          </a:prstGeom>
          <a:gradFill flip="none" rotWithShape="1">
            <a:gsLst>
              <a:gs pos="0">
                <a:schemeClr val="bg2">
                  <a:lumMod val="60000"/>
                  <a:lumOff val="40000"/>
                  <a:alpha val="11000"/>
                </a:schemeClr>
              </a:gs>
              <a:gs pos="75000">
                <a:schemeClr val="bg2">
                  <a:lumMod val="60000"/>
                  <a:lumOff val="40000"/>
                  <a:alpha val="0"/>
                </a:schemeClr>
              </a:gs>
              <a:gs pos="36000">
                <a:schemeClr val="bg2">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39788" y="2895600"/>
            <a:ext cx="2362200" cy="2362200"/>
          </a:xfrm>
          <a:prstGeom prst="ellipse">
            <a:avLst/>
          </a:prstGeom>
          <a:gradFill flip="none" rotWithShape="1">
            <a:gsLst>
              <a:gs pos="0">
                <a:schemeClr val="bg2">
                  <a:lumMod val="60000"/>
                  <a:lumOff val="40000"/>
                  <a:alpha val="8000"/>
                </a:schemeClr>
              </a:gs>
              <a:gs pos="72000">
                <a:schemeClr val="bg2">
                  <a:lumMod val="60000"/>
                  <a:lumOff val="40000"/>
                  <a:alpha val="0"/>
                </a:schemeClr>
              </a:gs>
              <a:gs pos="36000">
                <a:schemeClr val="bg2">
                  <a:lumMod val="60000"/>
                  <a:lumOff val="4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Rectangle 1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484710" y="452718"/>
            <a:ext cx="7055380"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7700" y="2052925"/>
            <a:ext cx="6711654"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7494989" y="1828771"/>
            <a:ext cx="990599" cy="22865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59330B76-A0CA-4491-9728-FB17BD944FCC}" type="datetimeFigureOut">
              <a:rPr lang="fa-IR" smtClean="0"/>
              <a:pPr/>
              <a:t>1437/07/30</a:t>
            </a:fld>
            <a:endParaRPr lang="fa-IR"/>
          </a:p>
        </p:txBody>
      </p:sp>
      <p:sp>
        <p:nvSpPr>
          <p:cNvPr id="5" name="Footer Placeholder 4"/>
          <p:cNvSpPr>
            <a:spLocks noGrp="1"/>
          </p:cNvSpPr>
          <p:nvPr>
            <p:ph type="ftr" sz="quarter" idx="3"/>
          </p:nvPr>
        </p:nvSpPr>
        <p:spPr>
          <a:xfrm rot="5400000">
            <a:off x="6233335" y="3263371"/>
            <a:ext cx="3859795" cy="228660"/>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fa-IR"/>
          </a:p>
        </p:txBody>
      </p:sp>
      <p:sp>
        <p:nvSpPr>
          <p:cNvPr id="6" name="Slide Number Placeholder 5"/>
          <p:cNvSpPr>
            <a:spLocks noGrp="1"/>
          </p:cNvSpPr>
          <p:nvPr>
            <p:ph type="sldNum" sz="quarter" idx="4"/>
          </p:nvPr>
        </p:nvSpPr>
        <p:spPr bwMode="gray">
          <a:xfrm>
            <a:off x="7766431" y="295736"/>
            <a:ext cx="628813" cy="767687"/>
          </a:xfrm>
          <a:prstGeom prst="rect">
            <a:avLst/>
          </a:prstGeom>
        </p:spPr>
        <p:txBody>
          <a:bodyPr vert="horz" lIns="91440" tIns="45720" rIns="91440" bIns="45720" rtlCol="0" anchor="b"/>
          <a:lstStyle>
            <a:lvl1pPr algn="ctr">
              <a:defRPr sz="2801" b="0" i="0">
                <a:solidFill>
                  <a:schemeClr val="tx1">
                    <a:tint val="75000"/>
                  </a:schemeClr>
                </a:solidFill>
              </a:defRPr>
            </a:lvl1pPr>
          </a:lstStyle>
          <a:p>
            <a:fld id="{E3D4C4D6-873A-458D-BCA7-A758BED70231}" type="slidenum">
              <a:rPr lang="fa-IR" smtClean="0"/>
              <a:pPr/>
              <a:t>‹#›</a:t>
            </a:fld>
            <a:endParaRPr lang="fa-IR"/>
          </a:p>
        </p:txBody>
      </p:sp>
    </p:spTree>
    <p:extLst>
      <p:ext uri="{BB962C8B-B14F-4D97-AF65-F5344CB8AC3E}">
        <p14:creationId xmlns:p14="http://schemas.microsoft.com/office/powerpoint/2010/main" val="2602067502"/>
      </p:ext>
    </p:extLst>
  </p:cSld>
  <p:clrMap bg1="dk1" tx1="lt1" bg2="dk2" tx2="lt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 id="2147483792" r:id="rId12"/>
    <p:sldLayoutId id="2147483793" r:id="rId13"/>
    <p:sldLayoutId id="2147483794" r:id="rId14"/>
    <p:sldLayoutId id="2147483795" r:id="rId15"/>
    <p:sldLayoutId id="2147483796" r:id="rId16"/>
    <p:sldLayoutId id="2147483797" r:id="rId17"/>
  </p:sldLayoutIdLst>
  <p:txStyles>
    <p:titleStyle>
      <a:lvl1pPr algn="l" defTabSz="457207"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6" indent="-342906" algn="l" defTabSz="457207"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62" indent="-285755" algn="l" defTabSz="457207"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20"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27"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34"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14642"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49"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57"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64"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7" rtl="0" eaLnBrk="1" latinLnBrk="0" hangingPunct="1">
        <a:defRPr sz="1800" kern="1200">
          <a:solidFill>
            <a:schemeClr val="tx1"/>
          </a:solidFill>
          <a:latin typeface="+mn-lt"/>
          <a:ea typeface="+mn-ea"/>
          <a:cs typeface="+mn-cs"/>
        </a:defRPr>
      </a:lvl1pPr>
      <a:lvl2pPr marL="457207" algn="l" defTabSz="457207" rtl="0" eaLnBrk="1" latinLnBrk="0" hangingPunct="1">
        <a:defRPr sz="1800" kern="1200">
          <a:solidFill>
            <a:schemeClr val="tx1"/>
          </a:solidFill>
          <a:latin typeface="+mn-lt"/>
          <a:ea typeface="+mn-ea"/>
          <a:cs typeface="+mn-cs"/>
        </a:defRPr>
      </a:lvl2pPr>
      <a:lvl3pPr marL="914415" algn="l" defTabSz="457207" rtl="0" eaLnBrk="1" latinLnBrk="0" hangingPunct="1">
        <a:defRPr sz="1800" kern="1200">
          <a:solidFill>
            <a:schemeClr val="tx1"/>
          </a:solidFill>
          <a:latin typeface="+mn-lt"/>
          <a:ea typeface="+mn-ea"/>
          <a:cs typeface="+mn-cs"/>
        </a:defRPr>
      </a:lvl3pPr>
      <a:lvl4pPr marL="1371622" algn="l" defTabSz="457207" rtl="0" eaLnBrk="1" latinLnBrk="0" hangingPunct="1">
        <a:defRPr sz="1800" kern="1200">
          <a:solidFill>
            <a:schemeClr val="tx1"/>
          </a:solidFill>
          <a:latin typeface="+mn-lt"/>
          <a:ea typeface="+mn-ea"/>
          <a:cs typeface="+mn-cs"/>
        </a:defRPr>
      </a:lvl4pPr>
      <a:lvl5pPr marL="1828831" algn="l" defTabSz="457207" rtl="0" eaLnBrk="1" latinLnBrk="0" hangingPunct="1">
        <a:defRPr sz="1800" kern="1200">
          <a:solidFill>
            <a:schemeClr val="tx1"/>
          </a:solidFill>
          <a:latin typeface="+mn-lt"/>
          <a:ea typeface="+mn-ea"/>
          <a:cs typeface="+mn-cs"/>
        </a:defRPr>
      </a:lvl5pPr>
      <a:lvl6pPr marL="2286038" algn="l" defTabSz="457207" rtl="0" eaLnBrk="1" latinLnBrk="0" hangingPunct="1">
        <a:defRPr sz="1800" kern="1200">
          <a:solidFill>
            <a:schemeClr val="tx1"/>
          </a:solidFill>
          <a:latin typeface="+mn-lt"/>
          <a:ea typeface="+mn-ea"/>
          <a:cs typeface="+mn-cs"/>
        </a:defRPr>
      </a:lvl6pPr>
      <a:lvl7pPr marL="2743246" algn="l" defTabSz="457207" rtl="0" eaLnBrk="1" latinLnBrk="0" hangingPunct="1">
        <a:defRPr sz="1800" kern="1200">
          <a:solidFill>
            <a:schemeClr val="tx1"/>
          </a:solidFill>
          <a:latin typeface="+mn-lt"/>
          <a:ea typeface="+mn-ea"/>
          <a:cs typeface="+mn-cs"/>
        </a:defRPr>
      </a:lvl7pPr>
      <a:lvl8pPr marL="3200453" algn="l" defTabSz="457207" rtl="0" eaLnBrk="1" latinLnBrk="0" hangingPunct="1">
        <a:defRPr sz="1800" kern="1200">
          <a:solidFill>
            <a:schemeClr val="tx1"/>
          </a:solidFill>
          <a:latin typeface="+mn-lt"/>
          <a:ea typeface="+mn-ea"/>
          <a:cs typeface="+mn-cs"/>
        </a:defRPr>
      </a:lvl8pPr>
      <a:lvl9pPr marL="3657661" algn="l" defTabSz="45720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1173601"/>
            <a:ext cx="6711654" cy="4195481"/>
          </a:xfrm>
        </p:spPr>
        <p:txBody>
          <a:bodyPr>
            <a:noAutofit/>
          </a:bodyPr>
          <a:lstStyle/>
          <a:p>
            <a:pPr algn="r" rtl="1"/>
            <a:r>
              <a:rPr lang="fa-IR" sz="2400" b="1" dirty="0">
                <a:effectLst>
                  <a:outerShdw blurRad="38100" dist="38100" dir="2700000" algn="tl">
                    <a:srgbClr val="000000">
                      <a:alpha val="43137"/>
                    </a:srgbClr>
                  </a:outerShdw>
                </a:effectLst>
                <a:cs typeface="B Nazanin" panose="00000400000000000000" pitchFamily="2" charset="-78"/>
              </a:rPr>
              <a:t>تصمیماتی که ما تا این مرحله اتخاذ نموده ایم یک ظاهر کلی از طرح عرضه می کند.از این پس باید روی این موضوع متمرکز شویم که جزییات اشکال چگونه باید باشند .</a:t>
            </a:r>
          </a:p>
          <a:p>
            <a:pPr algn="r" rtl="1"/>
            <a:r>
              <a:rPr lang="fa-IR" sz="2400" b="1" dirty="0">
                <a:effectLst>
                  <a:outerShdw blurRad="38100" dist="38100" dir="2700000" algn="tl">
                    <a:srgbClr val="000000">
                      <a:alpha val="43137"/>
                    </a:srgbClr>
                  </a:outerShdw>
                </a:effectLst>
                <a:cs typeface="B Nazanin" panose="00000400000000000000" pitchFamily="2" charset="-78"/>
              </a:rPr>
              <a:t>این موضوع مهمی است ، زیرا قویا بر تفسیر مردم از مکان تاثیر خواهد گذاشت.چه طراحان مایل باشند چه نباشند مردم از جزییات برتافته از ابنیه برای تفسیر خود نسبت به مکان وام میگیرند . همین که یک مکان بتواند به وسیله کیفیات ظاهری خویش مفاهیمی را به مردم منتقل کند که آن ها را با حق انتخاب هایشان آشنا کند ، آن مکان دارای تناسبات بصری است .</a:t>
            </a:r>
          </a:p>
          <a:p>
            <a:pPr algn="r" rtl="1"/>
            <a:r>
              <a:rPr lang="fa-IR" sz="2400" b="1" dirty="0">
                <a:effectLst>
                  <a:outerShdw blurRad="38100" dist="38100" dir="2700000" algn="tl">
                    <a:srgbClr val="000000">
                      <a:alpha val="43137"/>
                    </a:srgbClr>
                  </a:outerShdw>
                </a:effectLst>
                <a:cs typeface="B Nazanin" panose="00000400000000000000" pitchFamily="2" charset="-78"/>
              </a:rPr>
              <a:t>جزییات ظاهری تنها یک محصول فرعی از پلان و یا یک موضوع وسوسه انگیز هنرمندانه نیست .</a:t>
            </a: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87824" y="1772816"/>
            <a:ext cx="5700726" cy="3579849"/>
          </a:xfrm>
        </p:spPr>
        <p:txBody>
          <a:bodyPr>
            <a:normAutofit/>
          </a:bodyPr>
          <a:lstStyle/>
          <a:p>
            <a:pPr algn="r" rtl="1"/>
            <a:r>
              <a:rPr lang="fa-IR" sz="2400" b="1" dirty="0">
                <a:effectLst>
                  <a:outerShdw blurRad="38100" dist="38100" dir="2700000" algn="tl">
                    <a:srgbClr val="000000">
                      <a:alpha val="43137"/>
                    </a:srgbClr>
                  </a:outerShdw>
                </a:effectLst>
                <a:cs typeface="B Nazanin" panose="00000400000000000000" pitchFamily="2" charset="-78"/>
              </a:rPr>
              <a:t>تناسبات بصری :</a:t>
            </a:r>
          </a:p>
          <a:p>
            <a:pPr algn="r" rtl="1"/>
            <a:r>
              <a:rPr lang="fa-IR" sz="2400" b="1" dirty="0">
                <a:effectLst>
                  <a:outerShdw blurRad="38100" dist="38100" dir="2700000" algn="tl">
                    <a:srgbClr val="000000">
                      <a:alpha val="43137"/>
                    </a:srgbClr>
                  </a:outerShdw>
                </a:effectLst>
                <a:cs typeface="B Nazanin" panose="00000400000000000000" pitchFamily="2" charset="-78"/>
              </a:rPr>
              <a:t>بر جزییات توجه دارد.</a:t>
            </a:r>
          </a:p>
          <a:p>
            <a:pPr algn="r" rtl="1"/>
            <a:r>
              <a:rPr lang="fa-IR" sz="2400" b="1" dirty="0">
                <a:effectLst>
                  <a:outerShdw blurRad="38100" dist="38100" dir="2700000" algn="tl">
                    <a:srgbClr val="000000">
                      <a:alpha val="43137"/>
                    </a:srgbClr>
                  </a:outerShdw>
                </a:effectLst>
                <a:cs typeface="B Nazanin" panose="00000400000000000000" pitchFamily="2" charset="-78"/>
              </a:rPr>
              <a:t>در مکان های عمومی مهمتر است .</a:t>
            </a:r>
          </a:p>
          <a:p>
            <a:pPr algn="r" rtl="1"/>
            <a:r>
              <a:rPr lang="fa-IR" sz="2400" b="1" dirty="0">
                <a:effectLst>
                  <a:outerShdw blurRad="38100" dist="38100" dir="2700000" algn="tl">
                    <a:srgbClr val="000000">
                      <a:alpha val="43137"/>
                    </a:srgbClr>
                  </a:outerShdw>
                </a:effectLst>
                <a:cs typeface="B Nazanin" panose="00000400000000000000" pitchFamily="2" charset="-78"/>
              </a:rPr>
              <a:t>توجه به تناسبات بصری با پشتیبانی از خوانایی ، گوناگونی و انعطاف پذیری میتواند پاسخ دهندگی را تقویت نماید .</a:t>
            </a:r>
          </a:p>
          <a:p>
            <a:pPr algn="r" rtl="1"/>
            <a:r>
              <a:rPr lang="fa-IR" sz="2400" b="1" dirty="0">
                <a:effectLst>
                  <a:outerShdw blurRad="38100" dist="38100" dir="2700000" algn="tl">
                    <a:srgbClr val="000000">
                      <a:alpha val="43137"/>
                    </a:srgbClr>
                  </a:outerShdw>
                </a:effectLst>
                <a:cs typeface="B Nazanin" panose="00000400000000000000" pitchFamily="2" charset="-78"/>
              </a:rPr>
              <a:t>خوانایی در فرم : با ایجاد یک سری شباهت ها با ساختمان های اطراف</a:t>
            </a:r>
          </a:p>
        </p:txBody>
      </p:sp>
      <p:pic>
        <p:nvPicPr>
          <p:cNvPr id="1026" name="Picture 2" descr="C:\Users\user\Desktop\26102014572.jpg"/>
          <p:cNvPicPr>
            <a:picLocks noChangeAspect="1" noChangeArrowheads="1"/>
          </p:cNvPicPr>
          <p:nvPr/>
        </p:nvPicPr>
        <p:blipFill>
          <a:blip r:embed="rId2" cstate="print"/>
          <a:srcRect/>
          <a:stretch>
            <a:fillRect/>
          </a:stretch>
        </p:blipFill>
        <p:spPr bwMode="auto">
          <a:xfrm>
            <a:off x="107504" y="1498535"/>
            <a:ext cx="3161021" cy="4128410"/>
          </a:xfrm>
          <a:prstGeom prst="rect">
            <a:avLst/>
          </a:prstGeom>
          <a:noFill/>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39952" y="2208920"/>
            <a:ext cx="4557718" cy="3579849"/>
          </a:xfrm>
        </p:spPr>
        <p:txBody>
          <a:bodyPr>
            <a:normAutofit/>
          </a:bodyPr>
          <a:lstStyle/>
          <a:p>
            <a:pPr algn="r" rtl="1"/>
            <a:r>
              <a:rPr lang="fa-IR" sz="2400" b="1" dirty="0">
                <a:effectLst>
                  <a:outerShdw blurRad="38100" dist="38100" dir="2700000" algn="tl">
                    <a:srgbClr val="000000">
                      <a:alpha val="43137"/>
                    </a:srgbClr>
                  </a:outerShdw>
                </a:effectLst>
                <a:cs typeface="B Nazanin" panose="00000400000000000000" pitchFamily="2" charset="-78"/>
              </a:rPr>
              <a:t>خوانایی در کارکرد : جزییات ظاهری مکان در خوانایی الگوی کارکردهای آن به مردم کمک میکند .</a:t>
            </a:r>
          </a:p>
        </p:txBody>
      </p:sp>
      <p:pic>
        <p:nvPicPr>
          <p:cNvPr id="2050" name="Picture 2" descr="C:\Users\user\Desktop\26102014573.jpg"/>
          <p:cNvPicPr>
            <a:picLocks noChangeAspect="1" noChangeArrowheads="1"/>
          </p:cNvPicPr>
          <p:nvPr/>
        </p:nvPicPr>
        <p:blipFill>
          <a:blip r:embed="rId2" cstate="print"/>
          <a:srcRect/>
          <a:stretch>
            <a:fillRect/>
          </a:stretch>
        </p:blipFill>
        <p:spPr bwMode="auto">
          <a:xfrm>
            <a:off x="179512" y="980728"/>
            <a:ext cx="3960440" cy="4460883"/>
          </a:xfrm>
          <a:prstGeom prst="rect">
            <a:avLst/>
          </a:prstGeom>
          <a:noFill/>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6991" y="908720"/>
            <a:ext cx="7520940" cy="3971446"/>
          </a:xfrm>
        </p:spPr>
        <p:txBody>
          <a:bodyPr>
            <a:normAutofit/>
          </a:bodyPr>
          <a:lstStyle/>
          <a:p>
            <a:pPr algn="r" rtl="1"/>
            <a:r>
              <a:rPr lang="fa-IR" sz="2400" b="1" dirty="0">
                <a:effectLst>
                  <a:outerShdw blurRad="38100" dist="38100" dir="2700000" algn="tl">
                    <a:srgbClr val="000000">
                      <a:alpha val="43137"/>
                    </a:srgbClr>
                  </a:outerShdw>
                </a:effectLst>
                <a:cs typeface="B Nazanin" panose="00000400000000000000" pitchFamily="2" charset="-78"/>
              </a:rPr>
              <a:t>مراحل طراحی برای رسیدن به کیفیت مناسب بصری :</a:t>
            </a:r>
          </a:p>
          <a:p>
            <a:pPr algn="r" rtl="1"/>
            <a:r>
              <a:rPr lang="fa-IR" sz="2400" b="1" dirty="0">
                <a:effectLst>
                  <a:outerShdw blurRad="38100" dist="38100" dir="2700000" algn="tl">
                    <a:srgbClr val="000000">
                      <a:alpha val="43137"/>
                    </a:srgbClr>
                  </a:outerShdw>
                </a:effectLst>
                <a:cs typeface="B Nazanin" panose="00000400000000000000" pitchFamily="2" charset="-78"/>
              </a:rPr>
              <a:t>1 – مشخص کردن نظرات مردم</a:t>
            </a:r>
          </a:p>
          <a:p>
            <a:pPr algn="r" rtl="1"/>
            <a:r>
              <a:rPr lang="fa-IR" sz="2400" b="1" dirty="0">
                <a:effectLst>
                  <a:outerShdw blurRad="38100" dist="38100" dir="2700000" algn="tl">
                    <a:srgbClr val="000000">
                      <a:alpha val="43137"/>
                    </a:srgbClr>
                  </a:outerShdw>
                </a:effectLst>
                <a:cs typeface="B Nazanin" panose="00000400000000000000" pitchFamily="2" charset="-78"/>
              </a:rPr>
              <a:t>2 – توجه به شاخص های زمینه </a:t>
            </a:r>
            <a:r>
              <a:rPr lang="fa-IR" sz="2400" b="1" dirty="0" smtClean="0">
                <a:effectLst>
                  <a:outerShdw blurRad="38100" dist="38100" dir="2700000" algn="tl">
                    <a:srgbClr val="000000">
                      <a:alpha val="43137"/>
                    </a:srgbClr>
                  </a:outerShdw>
                </a:effectLst>
                <a:cs typeface="B Nazanin" panose="00000400000000000000" pitchFamily="2" charset="-78"/>
              </a:rPr>
              <a:t>ای</a:t>
            </a:r>
          </a:p>
          <a:p>
            <a:pPr marL="0" indent="0" algn="r" rtl="1">
              <a:buNone/>
            </a:pPr>
            <a:r>
              <a:rPr lang="fa-IR" sz="2400" b="1" dirty="0" smtClean="0">
                <a:effectLst>
                  <a:outerShdw blurRad="38100" dist="38100" dir="2700000" algn="tl">
                    <a:srgbClr val="000000">
                      <a:alpha val="43137"/>
                    </a:srgbClr>
                  </a:outerShdw>
                </a:effectLst>
                <a:cs typeface="B Nazanin" panose="00000400000000000000" pitchFamily="2" charset="-78"/>
              </a:rPr>
              <a:t> </a:t>
            </a:r>
            <a:r>
              <a:rPr lang="fa-IR" sz="2400" b="1" dirty="0">
                <a:effectLst>
                  <a:outerShdw blurRad="38100" dist="38100" dir="2700000" algn="tl">
                    <a:srgbClr val="000000">
                      <a:alpha val="43137"/>
                    </a:srgbClr>
                  </a:outerShdw>
                </a:effectLst>
                <a:cs typeface="B Nazanin" panose="00000400000000000000" pitchFamily="2" charset="-78"/>
              </a:rPr>
              <a:t>( مثلا ممکن است تکرار یک عنصر در مرحله ایجاد یک شاخص کند که باید بررسی شود کدام یک از این شاخص ها مورد تایید مردم است .)</a:t>
            </a:r>
          </a:p>
          <a:p>
            <a:pPr algn="r" rtl="1"/>
            <a:r>
              <a:rPr lang="fa-IR" sz="2400" b="1" dirty="0">
                <a:effectLst>
                  <a:outerShdw blurRad="38100" dist="38100" dir="2700000" algn="tl">
                    <a:srgbClr val="000000">
                      <a:alpha val="43137"/>
                    </a:srgbClr>
                  </a:outerShdw>
                </a:effectLst>
                <a:cs typeface="B Nazanin" panose="00000400000000000000" pitchFamily="2" charset="-78"/>
              </a:rPr>
              <a:t>3 – تئجه به شاخص های کاربردی ( شاخص های تداعی کننده کاربری ویژه )</a:t>
            </a:r>
          </a:p>
        </p:txBody>
      </p:sp>
      <p:pic>
        <p:nvPicPr>
          <p:cNvPr id="3074" name="Picture 2"/>
          <p:cNvPicPr>
            <a:picLocks noChangeAspect="1" noChangeArrowheads="1"/>
          </p:cNvPicPr>
          <p:nvPr/>
        </p:nvPicPr>
        <p:blipFill>
          <a:blip r:embed="rId2"/>
          <a:srcRect/>
          <a:stretch>
            <a:fillRect/>
          </a:stretch>
        </p:blipFill>
        <p:spPr bwMode="auto">
          <a:xfrm>
            <a:off x="683568" y="4653136"/>
            <a:ext cx="6427787" cy="1743075"/>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15616" y="1412776"/>
            <a:ext cx="6711654" cy="4195481"/>
          </a:xfrm>
        </p:spPr>
        <p:txBody>
          <a:bodyPr>
            <a:normAutofit/>
          </a:bodyPr>
          <a:lstStyle/>
          <a:p>
            <a:pPr algn="r" rtl="1"/>
            <a:r>
              <a:rPr lang="fa-IR" sz="2400" b="1" dirty="0">
                <a:effectLst>
                  <a:outerShdw blurRad="38100" dist="38100" dir="2700000" algn="tl">
                    <a:srgbClr val="000000">
                      <a:alpha val="43137"/>
                    </a:srgbClr>
                  </a:outerShdw>
                </a:effectLst>
                <a:cs typeface="B Nazanin" panose="00000400000000000000" pitchFamily="2" charset="-78"/>
              </a:rPr>
              <a:t>برای طراحی میان افزا</a:t>
            </a:r>
          </a:p>
          <a:p>
            <a:pPr algn="r" rtl="1"/>
            <a:r>
              <a:rPr lang="fa-IR" sz="2400" b="1" dirty="0">
                <a:effectLst>
                  <a:outerShdw blurRad="38100" dist="38100" dir="2700000" algn="tl">
                    <a:srgbClr val="000000">
                      <a:alpha val="43137"/>
                    </a:srgbClr>
                  </a:outerShdw>
                </a:effectLst>
                <a:cs typeface="B Nazanin" panose="00000400000000000000" pitchFamily="2" charset="-78"/>
              </a:rPr>
              <a:t>1 – بررسی خطوط آسمان و ارتباطات عمودی و افقی و موارد مشابه را در ارتباط با همان کاربری با هم مقایسه می کنیم و موارد مشابهی را که می توانند برای شکل دادن به ساختار طرح به کار روند را جستجو می کنیم . بعد از تعیین کلیات شروع به قرار دادن جزییات می کنیم .</a:t>
            </a: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052" y="188640"/>
            <a:ext cx="8229600" cy="2434282"/>
          </a:xfrm>
        </p:spPr>
        <p:txBody>
          <a:bodyPr>
            <a:normAutofit/>
          </a:bodyPr>
          <a:lstStyle/>
          <a:p>
            <a:pPr algn="ctr"/>
            <a:r>
              <a:rPr lang="fa-IR" sz="2000" dirty="0" smtClean="0">
                <a:cs typeface="B Nazanin" panose="00000400000000000000" pitchFamily="2" charset="-78"/>
              </a:rPr>
              <a:t> </a:t>
            </a:r>
            <a:r>
              <a:rPr lang="fa-IR" sz="2400" b="1" dirty="0">
                <a:solidFill>
                  <a:schemeClr val="tx1"/>
                </a:solidFill>
                <a:effectLst>
                  <a:outerShdw blurRad="38100" dist="38100" dir="2700000" algn="tl">
                    <a:srgbClr val="000000">
                      <a:alpha val="43137"/>
                    </a:srgbClr>
                  </a:outerShdw>
                </a:effectLst>
                <a:cs typeface="B Nazanin" panose="00000400000000000000" pitchFamily="2" charset="-78"/>
              </a:rPr>
              <a:t>جست وجوی شاخص های بصری :</a:t>
            </a:r>
            <a:br>
              <a:rPr lang="fa-IR" sz="2400" b="1" dirty="0">
                <a:solidFill>
                  <a:schemeClr val="tx1"/>
                </a:solidFill>
                <a:effectLst>
                  <a:outerShdw blurRad="38100" dist="38100" dir="2700000" algn="tl">
                    <a:srgbClr val="000000">
                      <a:alpha val="43137"/>
                    </a:srgbClr>
                  </a:outerShdw>
                </a:effectLst>
                <a:cs typeface="B Nazanin" panose="00000400000000000000" pitchFamily="2" charset="-78"/>
              </a:rPr>
            </a:br>
            <a:r>
              <a:rPr lang="fa-IR" sz="2400" b="1" dirty="0">
                <a:solidFill>
                  <a:schemeClr val="tx1"/>
                </a:solidFill>
                <a:effectLst>
                  <a:outerShdw blurRad="38100" dist="38100" dir="2700000" algn="tl">
                    <a:srgbClr val="000000">
                      <a:alpha val="43137"/>
                    </a:srgbClr>
                  </a:outerShdw>
                </a:effectLst>
                <a:cs typeface="B Nazanin" panose="00000400000000000000" pitchFamily="2" charset="-78"/>
              </a:rPr>
              <a:t>شاخص های زمینه ای :</a:t>
            </a:r>
            <a:br>
              <a:rPr lang="fa-IR" sz="2400" b="1" dirty="0">
                <a:solidFill>
                  <a:schemeClr val="tx1"/>
                </a:solidFill>
                <a:effectLst>
                  <a:outerShdw blurRad="38100" dist="38100" dir="2700000" algn="tl">
                    <a:srgbClr val="000000">
                      <a:alpha val="43137"/>
                    </a:srgbClr>
                  </a:outerShdw>
                </a:effectLst>
                <a:cs typeface="B Nazanin" panose="00000400000000000000" pitchFamily="2" charset="-78"/>
              </a:rPr>
            </a:br>
            <a:r>
              <a:rPr lang="fa-IR" sz="2400" b="1" dirty="0">
                <a:solidFill>
                  <a:schemeClr val="tx1"/>
                </a:solidFill>
                <a:effectLst>
                  <a:outerShdw blurRad="38100" dist="38100" dir="2700000" algn="tl">
                    <a:srgbClr val="000000">
                      <a:alpha val="43137"/>
                    </a:srgbClr>
                  </a:outerShdw>
                </a:effectLst>
                <a:cs typeface="B Nazanin" panose="00000400000000000000" pitchFamily="2" charset="-78"/>
              </a:rPr>
              <a:t>ریتم عمودی،افقی،خط آسمان،مصالح،رنگ،پنجره و ...</a:t>
            </a:r>
            <a:br>
              <a:rPr lang="fa-IR" sz="2400" b="1" dirty="0">
                <a:solidFill>
                  <a:schemeClr val="tx1"/>
                </a:solidFill>
                <a:effectLst>
                  <a:outerShdw blurRad="38100" dist="38100" dir="2700000" algn="tl">
                    <a:srgbClr val="000000">
                      <a:alpha val="43137"/>
                    </a:srgbClr>
                  </a:outerShdw>
                </a:effectLst>
                <a:cs typeface="B Nazanin" panose="00000400000000000000" pitchFamily="2" charset="-78"/>
              </a:rPr>
            </a:br>
            <a:r>
              <a:rPr lang="fa-IR" sz="2400" b="1" dirty="0">
                <a:solidFill>
                  <a:schemeClr val="tx1"/>
                </a:solidFill>
                <a:effectLst>
                  <a:outerShdw blurRad="38100" dist="38100" dir="2700000" algn="tl">
                    <a:srgbClr val="000000">
                      <a:alpha val="43137"/>
                    </a:srgbClr>
                  </a:outerShdw>
                </a:effectLst>
                <a:cs typeface="B Nazanin" panose="00000400000000000000" pitchFamily="2" charset="-78"/>
              </a:rPr>
              <a:t>شاخص های کاربردی : </a:t>
            </a:r>
            <a:br>
              <a:rPr lang="fa-IR" sz="2400" b="1" dirty="0">
                <a:solidFill>
                  <a:schemeClr val="tx1"/>
                </a:solidFill>
                <a:effectLst>
                  <a:outerShdw blurRad="38100" dist="38100" dir="2700000" algn="tl">
                    <a:srgbClr val="000000">
                      <a:alpha val="43137"/>
                    </a:srgbClr>
                  </a:outerShdw>
                </a:effectLst>
                <a:cs typeface="B Nazanin" panose="00000400000000000000" pitchFamily="2" charset="-78"/>
              </a:rPr>
            </a:br>
            <a:r>
              <a:rPr lang="fa-IR" sz="2400" b="1" dirty="0">
                <a:solidFill>
                  <a:schemeClr val="tx1"/>
                </a:solidFill>
                <a:effectLst>
                  <a:outerShdw blurRad="38100" dist="38100" dir="2700000" algn="tl">
                    <a:srgbClr val="000000">
                      <a:alpha val="43137"/>
                    </a:srgbClr>
                  </a:outerShdw>
                </a:effectLst>
                <a:cs typeface="B Nazanin" panose="00000400000000000000" pitchFamily="2" charset="-78"/>
              </a:rPr>
              <a:t>طراحی بر اساس تصویر ذهنی مردم و علایق آن ها</a:t>
            </a:r>
          </a:p>
        </p:txBody>
      </p:sp>
      <p:pic>
        <p:nvPicPr>
          <p:cNvPr id="30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477620">
            <a:off x="625494" y="2559737"/>
            <a:ext cx="3219450" cy="250507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a:extLst/>
        </p:spPr>
      </p:pic>
      <p:pic>
        <p:nvPicPr>
          <p:cNvPr id="307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80552" y="3642405"/>
            <a:ext cx="3352800" cy="225742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1572983926"/>
      </p:ext>
    </p:extLst>
  </p:cSld>
  <p:clrMapOvr>
    <a:masterClrMapping/>
  </p:clrMapOvr>
  <p:transition>
    <p:fad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Custom 2">
      <a:dk1>
        <a:sysClr val="windowText" lastClr="000000"/>
      </a:dk1>
      <a:lt1>
        <a:sysClr val="window" lastClr="FFFFFF"/>
      </a:lt1>
      <a:dk2>
        <a:srgbClr val="1E5155"/>
      </a:dk2>
      <a:lt2>
        <a:srgbClr val="EBEBEB"/>
      </a:lt2>
      <a:accent1>
        <a:srgbClr val="FF0000"/>
      </a:accent1>
      <a:accent2>
        <a:srgbClr val="EA6312"/>
      </a:accent2>
      <a:accent3>
        <a:srgbClr val="E6B729"/>
      </a:accent3>
      <a:accent4>
        <a:srgbClr val="6AAC90"/>
      </a:accent4>
      <a:accent5>
        <a:srgbClr val="5F9C9D"/>
      </a:accent5>
      <a:accent6>
        <a:srgbClr val="9E5E9B"/>
      </a:accent6>
      <a:hlink>
        <a:srgbClr val="58C1BA"/>
      </a:hlink>
      <a:folHlink>
        <a:srgbClr val="9DD0CB"/>
      </a:folHlink>
    </a:clrScheme>
    <a:fontScheme name="Ion">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248</TotalTime>
  <Words>319</Words>
  <Application>Microsoft Office PowerPoint</Application>
  <PresentationFormat>On-screen Show (4:3)</PresentationFormat>
  <Paragraphs>17</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Ion</vt:lpstr>
      <vt:lpstr>PowerPoint Presentation</vt:lpstr>
      <vt:lpstr>PowerPoint Presentation</vt:lpstr>
      <vt:lpstr>PowerPoint Presentation</vt:lpstr>
      <vt:lpstr>PowerPoint Presentation</vt:lpstr>
      <vt:lpstr>PowerPoint Presentation</vt:lpstr>
      <vt:lpstr> جست وجوی شاخص های بصری : شاخص های زمینه ای : ریتم عمودی،افقی،خط آسمان،مصالح،رنگ،پنجره و ... شاخص های کاربردی :  طراحی بر اساس تصویر ذهنی مردم و علایق آن ها</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به نام خدا  تحلیل فضای شهری</dc:title>
  <dc:creator>hadi</dc:creator>
  <cp:lastModifiedBy>Raha</cp:lastModifiedBy>
  <cp:revision>28</cp:revision>
  <dcterms:created xsi:type="dcterms:W3CDTF">2014-10-26T12:29:06Z</dcterms:created>
  <dcterms:modified xsi:type="dcterms:W3CDTF">2016-05-06T20:53:52Z</dcterms:modified>
</cp:coreProperties>
</file>